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74" autoAdjust="0"/>
  </p:normalViewPr>
  <p:slideViewPr>
    <p:cSldViewPr>
      <p:cViewPr>
        <p:scale>
          <a:sx n="107" d="100"/>
          <a:sy n="107" d="100"/>
        </p:scale>
        <p:origin x="-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00D67-DD0F-4725-BEAC-74104DEE5A21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205AE-6003-47EC-AB4A-B3A13121500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545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205AE-6003-47EC-AB4A-B3A131215001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177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5596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8273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76669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359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7223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10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697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4680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595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5643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424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81B91-B3CF-4A12-9C45-3DF2071F9494}" type="datetimeFigureOut">
              <a:rPr lang="sv-SE" smtClean="0"/>
              <a:t>2016-04-11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12BF6-1C42-40AE-86E9-A9ECD5472013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043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bss.org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c.europa.eu/maritimeaffairs/maritimeday/e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maritimeaffairs/maritimeday/en/programme-items/partnerships-green-shipping" TargetMode="External"/><Relationship Id="rId2" Type="http://schemas.openxmlformats.org/officeDocument/2006/relationships/hyperlink" Target="http://www.logomo.fi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mailto:ilya.ermakov@cbss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116632"/>
            <a:ext cx="7056784" cy="108012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Council of the Baltic Sea States</a:t>
            </a:r>
            <a:endParaRPr lang="sv-SE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423" y="5017332"/>
            <a:ext cx="3617313" cy="184066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424936" cy="4752528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de-DE" sz="2400" dirty="0" smtClean="0">
                <a:solidFill>
                  <a:schemeClr val="tx1"/>
                </a:solidFill>
              </a:rPr>
              <a:t>Overall political forum for regional inter-governmental cooperation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de-DE" sz="2400" dirty="0" smtClean="0">
                <a:solidFill>
                  <a:schemeClr val="tx1"/>
                </a:solidFill>
              </a:rPr>
              <a:t>11 Member States (DE, DK, EE, FI, IS, LV, LT, NO, PL, RU, SE) and the European Union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de-DE" sz="2400" dirty="0" smtClean="0">
                <a:solidFill>
                  <a:schemeClr val="tx1"/>
                </a:solidFill>
              </a:rPr>
              <a:t>Poland – current Presidency, next-up: Iceland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de-DE" sz="2400" dirty="0" smtClean="0">
                <a:solidFill>
                  <a:schemeClr val="tx1"/>
                </a:solidFill>
              </a:rPr>
              <a:t>Three long term priorities: </a:t>
            </a:r>
            <a:r>
              <a:rPr lang="de-DE" sz="2400" b="1" dirty="0" smtClean="0">
                <a:solidFill>
                  <a:schemeClr val="tx1"/>
                </a:solidFill>
              </a:rPr>
              <a:t>Regional Identity</a:t>
            </a:r>
            <a:r>
              <a:rPr lang="de-DE" sz="2400" dirty="0" smtClean="0">
                <a:solidFill>
                  <a:schemeClr val="tx1"/>
                </a:solidFill>
              </a:rPr>
              <a:t>, </a:t>
            </a:r>
            <a:r>
              <a:rPr lang="de-DE" sz="2400" b="1" dirty="0" smtClean="0">
                <a:solidFill>
                  <a:schemeClr val="tx1"/>
                </a:solidFill>
              </a:rPr>
              <a:t>Sustainable &amp; Prosperous Region</a:t>
            </a:r>
            <a:r>
              <a:rPr lang="de-DE" sz="2400" dirty="0" smtClean="0">
                <a:solidFill>
                  <a:schemeClr val="tx1"/>
                </a:solidFill>
              </a:rPr>
              <a:t>, </a:t>
            </a:r>
            <a:r>
              <a:rPr lang="de-DE" sz="2400" b="1" dirty="0" smtClean="0">
                <a:solidFill>
                  <a:schemeClr val="tx1"/>
                </a:solidFill>
              </a:rPr>
              <a:t>Safe &amp; Secure Region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de-DE" sz="2400" b="1" dirty="0" smtClean="0">
                <a:solidFill>
                  <a:schemeClr val="tx1"/>
                </a:solidFill>
              </a:rPr>
              <a:t>Visit us on </a:t>
            </a:r>
            <a:r>
              <a:rPr lang="de-DE" sz="2400" b="1" dirty="0" smtClean="0">
                <a:solidFill>
                  <a:schemeClr val="tx1"/>
                </a:solidFill>
                <a:hlinkClick r:id="rId3"/>
              </a:rPr>
              <a:t>www.cbss.org</a:t>
            </a:r>
            <a:r>
              <a:rPr lang="de-DE" sz="2400" b="1" dirty="0" smtClean="0">
                <a:solidFill>
                  <a:schemeClr val="tx1"/>
                </a:solidFill>
              </a:rPr>
              <a:t>  </a:t>
            </a:r>
          </a:p>
          <a:p>
            <a:pPr algn="l"/>
            <a:endParaRPr lang="de-DE" sz="1200" i="1" dirty="0">
              <a:solidFill>
                <a:srgbClr val="FF0000"/>
              </a:solidFill>
            </a:endParaRPr>
          </a:p>
          <a:p>
            <a:pPr algn="l"/>
            <a:endParaRPr lang="de-DE" sz="1200" i="1" dirty="0" smtClean="0">
              <a:solidFill>
                <a:srgbClr val="FF0000"/>
              </a:solidFill>
            </a:endParaRPr>
          </a:p>
          <a:p>
            <a:pPr algn="l"/>
            <a:endParaRPr lang="de-DE" sz="1200" i="1" dirty="0">
              <a:solidFill>
                <a:srgbClr val="FF0000"/>
              </a:solidFill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098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60648"/>
            <a:ext cx="9108504" cy="720080"/>
          </a:xfrm>
        </p:spPr>
        <p:txBody>
          <a:bodyPr>
            <a:noAutofit/>
          </a:bodyPr>
          <a:lstStyle/>
          <a:p>
            <a:r>
              <a:rPr lang="de-DE" sz="3200" b="1" dirty="0" smtClean="0"/>
              <a:t>CBSS Expert Group on Maritime Policy</a:t>
            </a:r>
            <a:endParaRPr lang="sv-SE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128" y="5017332"/>
            <a:ext cx="3617313" cy="18406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54461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800" i="1" dirty="0" smtClean="0">
                <a:latin typeface="Calibri" panose="020F0502020204030204" pitchFamily="34" charset="0"/>
              </a:rPr>
              <a:t>Keeping </a:t>
            </a:r>
            <a:r>
              <a:rPr lang="en-US" sz="2800" i="1" dirty="0">
                <a:latin typeface="Calibri" panose="020F0502020204030204" pitchFamily="34" charset="0"/>
              </a:rPr>
              <a:t>maritime issues on the MS policy makers’ </a:t>
            </a:r>
            <a:r>
              <a:rPr lang="en-US" sz="2800" i="1" dirty="0" smtClean="0">
                <a:latin typeface="Calibri" panose="020F0502020204030204" pitchFamily="34" charset="0"/>
              </a:rPr>
              <a:t>agenda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i="1" dirty="0" smtClean="0">
                <a:latin typeface="Calibri" panose="020F0502020204030204" pitchFamily="34" charset="0"/>
              </a:rPr>
              <a:t>Exchanging </a:t>
            </a:r>
            <a:r>
              <a:rPr lang="en-US" sz="2800" i="1" dirty="0">
                <a:latin typeface="Calibri" panose="020F0502020204030204" pitchFamily="34" charset="0"/>
              </a:rPr>
              <a:t>information on MS national maritime policies/strategies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i="1" dirty="0">
                <a:latin typeface="Calibri" panose="020F0502020204030204" pitchFamily="34" charset="0"/>
              </a:rPr>
              <a:t>- Promoting clean shipping in the Baltic Sea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i="1" dirty="0" smtClean="0">
                <a:latin typeface="Calibri" panose="020F0502020204030204" pitchFamily="34" charset="0"/>
              </a:rPr>
              <a:t>Positioning </a:t>
            </a:r>
            <a:r>
              <a:rPr lang="en-US" sz="2800" i="1" dirty="0">
                <a:latin typeface="Calibri" panose="020F0502020204030204" pitchFamily="34" charset="0"/>
              </a:rPr>
              <a:t>CBSS as a valuable </a:t>
            </a:r>
            <a:r>
              <a:rPr lang="en-US" sz="2800" i="1" dirty="0" smtClean="0">
                <a:latin typeface="Calibri" panose="020F0502020204030204" pitchFamily="34" charset="0"/>
              </a:rPr>
              <a:t>partner </a:t>
            </a:r>
            <a:r>
              <a:rPr lang="en-US" sz="2800" i="1" dirty="0">
                <a:latin typeface="Calibri" panose="020F0502020204030204" pitchFamily="34" charset="0"/>
              </a:rPr>
              <a:t>in </a:t>
            </a:r>
            <a:r>
              <a:rPr lang="en-US" sz="2800" b="1" i="1" dirty="0">
                <a:latin typeface="Calibri" panose="020F0502020204030204" pitchFamily="34" charset="0"/>
              </a:rPr>
              <a:t>Baltic Sea Maritime </a:t>
            </a:r>
            <a:r>
              <a:rPr lang="en-US" sz="2800" b="1" i="1" dirty="0" smtClean="0">
                <a:latin typeface="Calibri" panose="020F0502020204030204" pitchFamily="34" charset="0"/>
              </a:rPr>
              <a:t>Dialogue</a:t>
            </a:r>
            <a:endParaRPr lang="en-US" sz="2800" b="1" i="1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i="1" dirty="0" smtClean="0">
                <a:latin typeface="Calibri" panose="020F0502020204030204" pitchFamily="34" charset="0"/>
              </a:rPr>
              <a:t>taking </a:t>
            </a:r>
            <a:r>
              <a:rPr lang="en-US" sz="2800" i="1" dirty="0">
                <a:latin typeface="Calibri" panose="020F0502020204030204" pitchFamily="34" charset="0"/>
              </a:rPr>
              <a:t>full account to the activities within </a:t>
            </a:r>
            <a:r>
              <a:rPr lang="en-US" sz="2800" b="1" i="1" dirty="0">
                <a:latin typeface="Calibri" panose="020F0502020204030204" pitchFamily="34" charset="0"/>
              </a:rPr>
              <a:t>EU Strategy for the BSR (PA </a:t>
            </a:r>
            <a:r>
              <a:rPr lang="en-US" sz="2800" b="1" i="1" dirty="0" smtClean="0">
                <a:latin typeface="Calibri" panose="020F0502020204030204" pitchFamily="34" charset="0"/>
              </a:rPr>
              <a:t>SHIP)</a:t>
            </a:r>
            <a:endParaRPr lang="en-GB" sz="2800" b="1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e-DE" sz="5500" i="1" dirty="0">
              <a:solidFill>
                <a:srgbClr val="FF0000"/>
              </a:solidFill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0106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44" y="188640"/>
            <a:ext cx="9252520" cy="864096"/>
          </a:xfrm>
        </p:spPr>
        <p:txBody>
          <a:bodyPr>
            <a:normAutofit/>
          </a:bodyPr>
          <a:lstStyle/>
          <a:p>
            <a:r>
              <a:rPr lang="de-DE" sz="4000" b="1" dirty="0"/>
              <a:t>European Maritime Day 2016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3"/>
            <a:ext cx="8229600" cy="4104456"/>
          </a:xfrm>
        </p:spPr>
        <p:txBody>
          <a:bodyPr>
            <a:normAutofit/>
          </a:bodyPr>
          <a:lstStyle/>
          <a:p>
            <a:endParaRPr lang="de-DE" sz="1800" i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/>
              <a:t>European Maritime Day is the annual meeting point for Europe’s maritime community to network, discuss, and forge joint </a:t>
            </a:r>
            <a:r>
              <a:rPr lang="en-US" sz="2000" dirty="0" smtClean="0"/>
              <a:t>action. </a:t>
            </a:r>
            <a:endParaRPr lang="de-DE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/>
              <a:t>Its ninth edition </a:t>
            </a:r>
            <a:r>
              <a:rPr lang="en-US" sz="2000" i="1" dirty="0" smtClean="0"/>
              <a:t>“Investing </a:t>
            </a:r>
            <a:r>
              <a:rPr lang="en-US" sz="2000" i="1" dirty="0"/>
              <a:t>in competitive blue growth - smart and sustainable </a:t>
            </a:r>
            <a:r>
              <a:rPr lang="en-US" sz="2000" i="1" dirty="0" smtClean="0"/>
              <a:t>solutions” </a:t>
            </a:r>
            <a:r>
              <a:rPr lang="en-US" sz="2000" dirty="0" smtClean="0"/>
              <a:t>will </a:t>
            </a:r>
            <a:r>
              <a:rPr lang="en-US" sz="2000" dirty="0"/>
              <a:t>take place in Turku, </a:t>
            </a:r>
            <a:r>
              <a:rPr lang="en-US" sz="2000" dirty="0" smtClean="0"/>
              <a:t>Finland: conference </a:t>
            </a:r>
            <a:r>
              <a:rPr lang="en-US" sz="2000" dirty="0"/>
              <a:t>on 18-19 May </a:t>
            </a:r>
            <a:r>
              <a:rPr lang="en-US" sz="2000" dirty="0" smtClean="0"/>
              <a:t>and activities </a:t>
            </a:r>
            <a:r>
              <a:rPr lang="en-US" sz="2000" dirty="0"/>
              <a:t>for </a:t>
            </a:r>
            <a:r>
              <a:rPr lang="en-US" sz="2000" dirty="0" smtClean="0"/>
              <a:t>general </a:t>
            </a:r>
            <a:r>
              <a:rPr lang="en-US" sz="2000" dirty="0"/>
              <a:t>public on 20-22 May </a:t>
            </a:r>
            <a:r>
              <a:rPr lang="en-US" sz="2000" dirty="0" smtClean="0"/>
              <a:t>2016</a:t>
            </a:r>
            <a:r>
              <a:rPr lang="de-DE" sz="2000" dirty="0"/>
              <a:t> </a:t>
            </a:r>
            <a:r>
              <a:rPr lang="de-DE" sz="2000" dirty="0">
                <a:hlinkClick r:id="rId2"/>
              </a:rPr>
              <a:t>https://</a:t>
            </a:r>
            <a:r>
              <a:rPr lang="de-DE" sz="2000" dirty="0" smtClean="0">
                <a:hlinkClick r:id="rId2"/>
              </a:rPr>
              <a:t>ec.europa.eu/maritimeaffairs/maritimeday/en</a:t>
            </a:r>
            <a:r>
              <a:rPr lang="de-DE" sz="2000" dirty="0" smtClean="0"/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de-DE" sz="2000" dirty="0" smtClean="0"/>
              <a:t>Set of 21 workshops taking place 18 May, including the one organised by CBSS Secretariat.</a:t>
            </a:r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18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de-DE" sz="18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de-DE" sz="18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40385"/>
            <a:ext cx="1690178" cy="168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36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Workshop 18 “Partnerships for Green </a:t>
            </a:r>
            <a:r>
              <a:rPr lang="en-US" sz="3200" b="1" dirty="0" smtClean="0"/>
              <a:t>Shipping”</a:t>
            </a:r>
            <a:endParaRPr lang="sv-S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Workshop will promote blue growth in shipping through </a:t>
            </a:r>
            <a:r>
              <a:rPr lang="en-US" sz="2400" dirty="0" smtClean="0"/>
              <a:t>partnerships: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CBSS presenting “</a:t>
            </a:r>
            <a:r>
              <a:rPr lang="en-US" sz="2400" i="1" dirty="0" smtClean="0"/>
              <a:t>Promoting </a:t>
            </a:r>
            <a:r>
              <a:rPr lang="en-US" sz="2400" i="1" dirty="0"/>
              <a:t>Green Shipping through Baltic Sea Maritime </a:t>
            </a:r>
            <a:r>
              <a:rPr lang="en-US" sz="2400" i="1" dirty="0" smtClean="0"/>
              <a:t>Dialogue”</a:t>
            </a:r>
            <a:r>
              <a:rPr lang="en-US" sz="2400" dirty="0" smtClean="0"/>
              <a:t>, and HELCOM presenting </a:t>
            </a:r>
            <a:r>
              <a:rPr lang="en-US" sz="2400" i="1" dirty="0" smtClean="0"/>
              <a:t>MARITIME </a:t>
            </a:r>
            <a:r>
              <a:rPr lang="en-US" sz="2400" i="1" dirty="0"/>
              <a:t>Subgroup for Green technology and alternative fuels in public-private partnership</a:t>
            </a:r>
            <a:r>
              <a:rPr lang="en-US" sz="24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Business to business partnership by Zero Vision Tool, Sweden,  </a:t>
            </a:r>
            <a:r>
              <a:rPr lang="en-US" sz="2400" dirty="0" smtClean="0"/>
              <a:t>“</a:t>
            </a:r>
            <a:r>
              <a:rPr lang="en-US" sz="2400" i="1" dirty="0" smtClean="0"/>
              <a:t>Collaboration </a:t>
            </a:r>
            <a:r>
              <a:rPr lang="en-US" sz="2400" i="1" dirty="0"/>
              <a:t>method facilitating a paradigm shift and presenting implementation so far  – vision </a:t>
            </a:r>
            <a:r>
              <a:rPr lang="en-US" sz="2400" i="1" dirty="0" smtClean="0"/>
              <a:t>zero”</a:t>
            </a:r>
            <a:r>
              <a:rPr lang="en-US" sz="2400" dirty="0" smtClean="0"/>
              <a:t>, </a:t>
            </a:r>
            <a:r>
              <a:rPr lang="en-US" sz="2400" dirty="0"/>
              <a:t>and Napa Oy, Finland, </a:t>
            </a:r>
            <a:r>
              <a:rPr lang="en-US" sz="2400" i="1" dirty="0" smtClean="0"/>
              <a:t>“Solutions </a:t>
            </a:r>
            <a:r>
              <a:rPr lang="en-US" sz="2400" i="1" dirty="0"/>
              <a:t>for Design and Operation of </a:t>
            </a:r>
            <a:r>
              <a:rPr lang="en-US" sz="2400" i="1" dirty="0" smtClean="0"/>
              <a:t>Ships”.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i="1" dirty="0"/>
              <a:t>Moderator: Mr. </a:t>
            </a:r>
            <a:r>
              <a:rPr lang="en-US" sz="2400" i="1" dirty="0" err="1"/>
              <a:t>Sauli</a:t>
            </a:r>
            <a:r>
              <a:rPr lang="en-US" sz="2400" i="1" dirty="0"/>
              <a:t> </a:t>
            </a:r>
            <a:r>
              <a:rPr lang="en-US" sz="2400" i="1" dirty="0" err="1"/>
              <a:t>Eloranta</a:t>
            </a:r>
            <a:r>
              <a:rPr lang="en-US" sz="2400" i="1" dirty="0"/>
              <a:t>, Technology Management and Innovation, Rolls-Royce Marine</a:t>
            </a:r>
            <a:endParaRPr lang="sv-SE" sz="24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661248"/>
            <a:ext cx="1098310" cy="109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649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 us in Turku!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de-DE" dirty="0"/>
              <a:t>Venue: </a:t>
            </a:r>
            <a:r>
              <a:rPr lang="en-US" dirty="0"/>
              <a:t>old locomotive hall called </a:t>
            </a:r>
            <a:r>
              <a:rPr lang="en-US" b="1" i="1" dirty="0" err="1"/>
              <a:t>Logomo</a:t>
            </a:r>
            <a:r>
              <a:rPr lang="en-US" b="1" i="1" dirty="0"/>
              <a:t>, room </a:t>
            </a:r>
            <a:r>
              <a:rPr lang="en-US" b="1" i="1" dirty="0" smtClean="0"/>
              <a:t>MOVE2 </a:t>
            </a:r>
          </a:p>
          <a:p>
            <a:pPr marL="0" indent="0">
              <a:buNone/>
            </a:pPr>
            <a:r>
              <a:rPr lang="fi-FI" b="1" i="1" dirty="0" smtClean="0">
                <a:hlinkClick r:id="rId2"/>
              </a:rPr>
              <a:t>www.logomo.fi</a:t>
            </a:r>
            <a:r>
              <a:rPr lang="fi-FI" b="1" i="1" dirty="0" smtClean="0"/>
              <a:t> Köydenpunojankatu 14, Turku 20100 </a:t>
            </a:r>
            <a:endParaRPr lang="en-US" b="1" i="1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de-DE" dirty="0" smtClean="0"/>
              <a:t>Time: </a:t>
            </a:r>
            <a:r>
              <a:rPr lang="en-US" b="1" dirty="0"/>
              <a:t>13.30 – 15.00 </a:t>
            </a:r>
            <a:r>
              <a:rPr lang="en-US" dirty="0"/>
              <a:t>Partnerships for Green Shipping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ec.europa.eu/maritimeaffairs/maritimeday/en/programme-items/partnerships-green-shipping</a:t>
            </a:r>
            <a:r>
              <a:rPr lang="en-US" dirty="0" smtClean="0"/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Contact: Ilya Ermakov at CBSS Secretariat </a:t>
            </a:r>
            <a:r>
              <a:rPr lang="en-US" dirty="0" smtClean="0">
                <a:hlinkClick r:id="rId4"/>
              </a:rPr>
              <a:t>ilya.ermakov@cbss.org</a:t>
            </a:r>
            <a:r>
              <a:rPr lang="en-US" dirty="0" smtClean="0"/>
              <a:t> </a:t>
            </a:r>
            <a:endParaRPr lang="de-DE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4800" b="1" dirty="0" smtClean="0"/>
              <a:t>Welcome!</a:t>
            </a:r>
            <a:endParaRPr lang="sv-SE" sz="4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4664"/>
            <a:ext cx="1224136" cy="121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963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337</TotalTime>
  <Words>357</Words>
  <Application>Microsoft Office PowerPoint</Application>
  <PresentationFormat>Skærmshow (4:3)</PresentationFormat>
  <Paragraphs>35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Office Theme</vt:lpstr>
      <vt:lpstr>Council of the Baltic Sea States</vt:lpstr>
      <vt:lpstr>CBSS Expert Group on Maritime Policy</vt:lpstr>
      <vt:lpstr>European Maritime Day 2016</vt:lpstr>
      <vt:lpstr>Workshop 18 “Partnerships for Green Shipping”</vt:lpstr>
      <vt:lpstr>Join us in Turku!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Council of the Baltic Sea States</dc:title>
  <dc:creator>Kamila Wojsznis</dc:creator>
  <cp:lastModifiedBy>Ditte Folke Kikkert Henriksen (SFS)</cp:lastModifiedBy>
  <cp:revision>41</cp:revision>
  <dcterms:created xsi:type="dcterms:W3CDTF">2016-03-22T13:02:52Z</dcterms:created>
  <dcterms:modified xsi:type="dcterms:W3CDTF">2016-04-11T13:58:27Z</dcterms:modified>
</cp:coreProperties>
</file>